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84" r:id="rId4"/>
    <p:sldId id="283" r:id="rId5"/>
    <p:sldId id="261" r:id="rId6"/>
    <p:sldId id="257" r:id="rId7"/>
    <p:sldId id="263" r:id="rId8"/>
    <p:sldId id="270" r:id="rId9"/>
    <p:sldId id="262" r:id="rId10"/>
    <p:sldId id="265" r:id="rId11"/>
    <p:sldId id="285" r:id="rId12"/>
    <p:sldId id="275" r:id="rId13"/>
    <p:sldId id="276" r:id="rId14"/>
    <p:sldId id="277" r:id="rId15"/>
    <p:sldId id="278" r:id="rId16"/>
    <p:sldId id="280" r:id="rId17"/>
    <p:sldId id="281" r:id="rId18"/>
    <p:sldId id="282" r:id="rId19"/>
    <p:sldId id="264" r:id="rId20"/>
    <p:sldId id="266" r:id="rId21"/>
    <p:sldId id="268" r:id="rId22"/>
    <p:sldId id="271" r:id="rId23"/>
    <p:sldId id="274" r:id="rId24"/>
    <p:sldId id="273" r:id="rId25"/>
    <p:sldId id="269" r:id="rId26"/>
    <p:sldId id="267" r:id="rId27"/>
    <p:sldId id="27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61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Anima_and_animus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udolf_Otto" TargetMode="External"/><Relationship Id="rId2" Type="http://schemas.openxmlformats.org/officeDocument/2006/relationships/hyperlink" Target="https://en.wikipedia.org/wiki/Divinity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093" y="697135"/>
            <a:ext cx="9001462" cy="2387600"/>
          </a:xfrm>
        </p:spPr>
        <p:txBody>
          <a:bodyPr>
            <a:normAutofit/>
          </a:bodyPr>
          <a:lstStyle/>
          <a:p>
            <a:pPr algn="l"/>
            <a:r>
              <a:rPr lang="en-US" sz="8000" dirty="0"/>
              <a:t>Carl Gustav Jung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093" y="3803206"/>
            <a:ext cx="9001462" cy="1655762"/>
          </a:xfrm>
        </p:spPr>
        <p:txBody>
          <a:bodyPr>
            <a:normAutofit/>
          </a:bodyPr>
          <a:lstStyle/>
          <a:p>
            <a:r>
              <a:rPr lang="en-US" dirty="0"/>
              <a:t>Psychology of Sleep and Dreaming</a:t>
            </a:r>
          </a:p>
          <a:p>
            <a:r>
              <a:rPr lang="en-US" dirty="0"/>
              <a:t>Dr. Alexander Randall 5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4709" y="2049018"/>
            <a:ext cx="4540618" cy="459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461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2.bp.blogspot.com/-1BYSfhOWOk0/T3_wYIygS9I/AAAAAAAAACU/tjYWG_UTiYM/s1600/Diagramming%2Bthe%2BPsyche%2B-%2Bmore%2Blabel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84" y="78835"/>
            <a:ext cx="10252683" cy="6592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75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0317" b="16544"/>
          <a:stretch/>
        </p:blipFill>
        <p:spPr>
          <a:xfrm>
            <a:off x="180975" y="114299"/>
            <a:ext cx="11825182" cy="648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792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Archetypes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3795" y="1701579"/>
            <a:ext cx="10353762" cy="4444779"/>
          </a:xfrm>
        </p:spPr>
        <p:txBody>
          <a:bodyPr>
            <a:noAutofit/>
          </a:bodyPr>
          <a:lstStyle/>
          <a:p>
            <a:r>
              <a:rPr lang="en-US" sz="4400" dirty="0"/>
              <a:t>Jung described </a:t>
            </a:r>
            <a:r>
              <a:rPr lang="en-US" sz="4400" b="1" dirty="0"/>
              <a:t>archetypal events</a:t>
            </a:r>
            <a:r>
              <a:rPr lang="en-US" sz="4400" dirty="0"/>
              <a:t>: </a:t>
            </a:r>
          </a:p>
          <a:p>
            <a:r>
              <a:rPr lang="en-US" sz="4400" dirty="0"/>
              <a:t>birth, death, separation from parents, initiation, marriage, the union of opposites; </a:t>
            </a:r>
          </a:p>
        </p:txBody>
      </p:sp>
    </p:spTree>
    <p:extLst>
      <p:ext uri="{BB962C8B-B14F-4D97-AF65-F5344CB8AC3E}">
        <p14:creationId xmlns:p14="http://schemas.microsoft.com/office/powerpoint/2010/main" val="1845280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Archetypes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3795" y="1701579"/>
            <a:ext cx="10353762" cy="4444779"/>
          </a:xfrm>
        </p:spPr>
        <p:txBody>
          <a:bodyPr>
            <a:noAutofit/>
          </a:bodyPr>
          <a:lstStyle/>
          <a:p>
            <a:r>
              <a:rPr lang="en-US" sz="4800" b="1" dirty="0"/>
              <a:t>archetypal figures</a:t>
            </a:r>
            <a:r>
              <a:rPr lang="en-US" sz="4800" dirty="0"/>
              <a:t>: </a:t>
            </a:r>
          </a:p>
          <a:p>
            <a:r>
              <a:rPr lang="en-US" sz="4800" dirty="0"/>
              <a:t>great mother, father, child, devil, god, wise old man, wise old woman, the trickster, the hero;</a:t>
            </a:r>
          </a:p>
        </p:txBody>
      </p:sp>
    </p:spTree>
    <p:extLst>
      <p:ext uri="{BB962C8B-B14F-4D97-AF65-F5344CB8AC3E}">
        <p14:creationId xmlns:p14="http://schemas.microsoft.com/office/powerpoint/2010/main" val="2890544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Archetypes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3795" y="1701579"/>
            <a:ext cx="10353762" cy="4444779"/>
          </a:xfrm>
        </p:spPr>
        <p:txBody>
          <a:bodyPr>
            <a:noAutofit/>
          </a:bodyPr>
          <a:lstStyle/>
          <a:p>
            <a:r>
              <a:rPr lang="en-US" sz="4800" b="1" dirty="0"/>
              <a:t>archetypal motifs</a:t>
            </a:r>
            <a:r>
              <a:rPr lang="en-US" sz="4800" dirty="0"/>
              <a:t>: </a:t>
            </a:r>
          </a:p>
          <a:p>
            <a:r>
              <a:rPr lang="en-US" sz="4800" dirty="0"/>
              <a:t>the apocalypse, </a:t>
            </a:r>
          </a:p>
          <a:p>
            <a:r>
              <a:rPr lang="en-US" sz="4800" dirty="0"/>
              <a:t>the deluge, </a:t>
            </a:r>
          </a:p>
          <a:p>
            <a:r>
              <a:rPr lang="en-US" sz="4800" dirty="0"/>
              <a:t>the creation. </a:t>
            </a:r>
          </a:p>
        </p:txBody>
      </p:sp>
    </p:spTree>
    <p:extLst>
      <p:ext uri="{BB962C8B-B14F-4D97-AF65-F5344CB8AC3E}">
        <p14:creationId xmlns:p14="http://schemas.microsoft.com/office/powerpoint/2010/main" val="421173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Archetypes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3795" y="1701579"/>
            <a:ext cx="10353762" cy="4643562"/>
          </a:xfrm>
        </p:spPr>
        <p:txBody>
          <a:bodyPr>
            <a:noAutofit/>
          </a:bodyPr>
          <a:lstStyle/>
          <a:p>
            <a:r>
              <a:rPr lang="en-US" sz="3200" dirty="0"/>
              <a:t>The number of archetypes is limitless, there are a few particularly notable, recurring archetypal images, </a:t>
            </a:r>
          </a:p>
          <a:p>
            <a:pPr>
              <a:spcBef>
                <a:spcPts val="600"/>
              </a:spcBef>
            </a:pPr>
            <a:r>
              <a:rPr lang="en-US" sz="4400" dirty="0">
                <a:solidFill>
                  <a:srgbClr val="FF0000"/>
                </a:solidFill>
              </a:rPr>
              <a:t>the </a:t>
            </a:r>
            <a:r>
              <a:rPr lang="en-US" sz="4400" i="1" dirty="0">
                <a:solidFill>
                  <a:srgbClr val="FF0000"/>
                </a:solidFill>
              </a:rPr>
              <a:t>shadow</a:t>
            </a:r>
            <a:r>
              <a:rPr lang="en-US" sz="4400" dirty="0">
                <a:solidFill>
                  <a:srgbClr val="FF0000"/>
                </a:solidFill>
              </a:rPr>
              <a:t>, </a:t>
            </a:r>
          </a:p>
          <a:p>
            <a:pPr>
              <a:spcBef>
                <a:spcPts val="600"/>
              </a:spcBef>
            </a:pPr>
            <a:r>
              <a:rPr lang="en-US" sz="4400" dirty="0">
                <a:solidFill>
                  <a:srgbClr val="FF0000"/>
                </a:solidFill>
              </a:rPr>
              <a:t>the </a:t>
            </a:r>
            <a:r>
              <a:rPr lang="en-US" sz="4400" i="1" dirty="0">
                <a:solidFill>
                  <a:srgbClr val="FF0000"/>
                </a:solidFill>
              </a:rPr>
              <a:t>wise old man</a:t>
            </a:r>
            <a:r>
              <a:rPr lang="en-US" sz="4400" dirty="0">
                <a:solidFill>
                  <a:srgbClr val="FF0000"/>
                </a:solidFill>
              </a:rPr>
              <a:t>, </a:t>
            </a:r>
          </a:p>
          <a:p>
            <a:pPr>
              <a:spcBef>
                <a:spcPts val="600"/>
              </a:spcBef>
            </a:pPr>
            <a:r>
              <a:rPr lang="en-US" sz="4400" dirty="0">
                <a:solidFill>
                  <a:srgbClr val="FF0000"/>
                </a:solidFill>
              </a:rPr>
              <a:t>the </a:t>
            </a:r>
            <a:r>
              <a:rPr lang="en-US" sz="4400" i="1" dirty="0">
                <a:solidFill>
                  <a:srgbClr val="FF0000"/>
                </a:solidFill>
              </a:rPr>
              <a:t>child</a:t>
            </a:r>
            <a:r>
              <a:rPr lang="en-US" sz="4400" dirty="0">
                <a:solidFill>
                  <a:srgbClr val="FF0000"/>
                </a:solidFill>
              </a:rPr>
              <a:t>, </a:t>
            </a:r>
          </a:p>
          <a:p>
            <a:pPr>
              <a:spcBef>
                <a:spcPts val="600"/>
              </a:spcBef>
            </a:pPr>
            <a:r>
              <a:rPr lang="en-US" sz="4400" dirty="0">
                <a:solidFill>
                  <a:srgbClr val="FF0000"/>
                </a:solidFill>
              </a:rPr>
              <a:t>the </a:t>
            </a:r>
            <a:r>
              <a:rPr lang="en-US" sz="4400" i="1" dirty="0">
                <a:solidFill>
                  <a:srgbClr val="FF0000"/>
                </a:solidFill>
              </a:rPr>
              <a:t>mother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3789349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Archetypes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3795" y="1701579"/>
            <a:ext cx="10353762" cy="4643562"/>
          </a:xfrm>
        </p:spPr>
        <p:txBody>
          <a:bodyPr>
            <a:noAutofit/>
          </a:bodyPr>
          <a:lstStyle/>
          <a:p>
            <a:r>
              <a:rPr lang="en-US" sz="3200" dirty="0"/>
              <a:t>The </a:t>
            </a:r>
            <a:r>
              <a:rPr lang="en-US" sz="3200" dirty="0">
                <a:solidFill>
                  <a:srgbClr val="FF0000"/>
                </a:solidFill>
              </a:rPr>
              <a:t>shadow</a:t>
            </a:r>
            <a:r>
              <a:rPr lang="en-US" sz="3200" dirty="0"/>
              <a:t> is a representation of the personal unconscious as a whole and usually embodies the compensating values to those held by the conscious personality. </a:t>
            </a:r>
          </a:p>
          <a:p>
            <a:r>
              <a:rPr lang="en-US" sz="3200" dirty="0"/>
              <a:t>Thus, the shadow often represents one's dark side, those aspects of oneself that exist, but which one does not acknowledge or with which one does not identify.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354381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Archetypes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3795" y="1701579"/>
            <a:ext cx="10353762" cy="4643562"/>
          </a:xfrm>
        </p:spPr>
        <p:txBody>
          <a:bodyPr>
            <a:noAutofit/>
          </a:bodyPr>
          <a:lstStyle/>
          <a:p>
            <a:r>
              <a:rPr lang="en-US" sz="3200" dirty="0"/>
              <a:t>The </a:t>
            </a:r>
            <a:r>
              <a:rPr lang="en-US" sz="3200" dirty="0">
                <a:hlinkClick r:id="rId2" tooltip="Anima and animus"/>
              </a:rPr>
              <a:t>anima</a:t>
            </a:r>
            <a:r>
              <a:rPr lang="en-US" sz="3200" dirty="0"/>
              <a:t> archetype appears in men and is his primordial image of woman. It represents the man's biological expectation of women, but also is a symbol of a man's feminine possibilities, his </a:t>
            </a:r>
            <a:r>
              <a:rPr lang="en-US" sz="3200" dirty="0" err="1"/>
              <a:t>contrasexual</a:t>
            </a:r>
            <a:r>
              <a:rPr lang="en-US" sz="3200" dirty="0"/>
              <a:t> tendencies. </a:t>
            </a:r>
          </a:p>
          <a:p>
            <a:r>
              <a:rPr lang="en-US" sz="3200" dirty="0"/>
              <a:t>The </a:t>
            </a:r>
            <a:r>
              <a:rPr lang="en-US" sz="3200" dirty="0">
                <a:hlinkClick r:id="rId2" tooltip="Anima and animus"/>
              </a:rPr>
              <a:t>animus</a:t>
            </a:r>
            <a:r>
              <a:rPr lang="en-US" sz="3200" dirty="0"/>
              <a:t> archetype is the analogous image of the masculine that occurs in women.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9237498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3671" y="556592"/>
            <a:ext cx="811033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Archetypes seek actualization within the context of an individual's environment and determine the degree of individuation. </a:t>
            </a:r>
          </a:p>
          <a:p>
            <a:endParaRPr lang="en-US" sz="2800" dirty="0"/>
          </a:p>
          <a:p>
            <a:r>
              <a:rPr lang="en-US" sz="2800" dirty="0"/>
              <a:t>The archetypal plan unfolds through a programmed sequence which Jung called the </a:t>
            </a:r>
            <a:r>
              <a:rPr lang="en-US" sz="2800" dirty="0">
                <a:solidFill>
                  <a:srgbClr val="FF0000"/>
                </a:solidFill>
              </a:rPr>
              <a:t>stages of life</a:t>
            </a:r>
            <a:r>
              <a:rPr lang="en-US" sz="2800" dirty="0"/>
              <a:t>. </a:t>
            </a:r>
          </a:p>
          <a:p>
            <a:endParaRPr lang="en-US" sz="2800" dirty="0"/>
          </a:p>
          <a:p>
            <a:r>
              <a:rPr lang="en-US" sz="2800" dirty="0"/>
              <a:t>Each stage of life is mediated through a new set of archetypal imperatives which seek fulfillment in action.</a:t>
            </a:r>
          </a:p>
          <a:p>
            <a:endParaRPr lang="en-US" sz="2800" dirty="0"/>
          </a:p>
          <a:p>
            <a:r>
              <a:rPr lang="en-US" sz="2800" dirty="0"/>
              <a:t>These may include being parented, initiation, courtship, marriage and preparation for death</a:t>
            </a:r>
          </a:p>
        </p:txBody>
      </p:sp>
    </p:spTree>
    <p:extLst>
      <p:ext uri="{BB962C8B-B14F-4D97-AF65-F5344CB8AC3E}">
        <p14:creationId xmlns:p14="http://schemas.microsoft.com/office/powerpoint/2010/main" val="22405556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8444" y="350520"/>
            <a:ext cx="5583555" cy="55835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782" y="75683"/>
            <a:ext cx="6041518" cy="669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383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79" y="223733"/>
            <a:ext cx="10353761" cy="1326321"/>
          </a:xfrm>
        </p:spPr>
        <p:txBody>
          <a:bodyPr>
            <a:normAutofit/>
          </a:bodyPr>
          <a:lstStyle/>
          <a:p>
            <a:r>
              <a:rPr lang="en-US" sz="4800" dirty="0"/>
              <a:t>C.G. Jung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8056" y="1490472"/>
            <a:ext cx="7772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Contemporary of Freud</a:t>
            </a:r>
          </a:p>
          <a:p>
            <a:r>
              <a:rPr lang="en-US" sz="3200" dirty="0"/>
              <a:t>Slightly Younger</a:t>
            </a:r>
          </a:p>
          <a:p>
            <a:r>
              <a:rPr lang="en-US" sz="3200" dirty="0"/>
              <a:t>One of the Disciples</a:t>
            </a:r>
          </a:p>
          <a:p>
            <a:r>
              <a:rPr lang="en-US" sz="3200" dirty="0"/>
              <a:t>Broke with Freud over issues of doctrine</a:t>
            </a:r>
          </a:p>
          <a:p>
            <a:r>
              <a:rPr lang="en-US" sz="3200" dirty="0"/>
              <a:t>Freud too engaged in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Struggles of ego,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Fighting with Superego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Base desires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Sex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Repression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9543" y="541592"/>
            <a:ext cx="3942249" cy="570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444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0936224" cy="694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142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667512"/>
            <a:ext cx="904341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So he investigates: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Alchemy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Astrology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Tarot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Ancient Mythology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Religion</a:t>
            </a:r>
          </a:p>
          <a:p>
            <a:r>
              <a:rPr lang="en-US" sz="3600" dirty="0"/>
              <a:t>Any topic that helps him get insight into the mythology and myth making – a window on the collective unconscious. </a:t>
            </a:r>
          </a:p>
        </p:txBody>
      </p:sp>
    </p:spTree>
    <p:extLst>
      <p:ext uri="{BB962C8B-B14F-4D97-AF65-F5344CB8AC3E}">
        <p14:creationId xmlns:p14="http://schemas.microsoft.com/office/powerpoint/2010/main" val="2262150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0392" y="740664"/>
            <a:ext cx="99029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Transcendent</a:t>
            </a:r>
          </a:p>
          <a:p>
            <a:r>
              <a:rPr lang="en-US" sz="6600" dirty="0"/>
              <a:t>Numinous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600" t="3949" r="3988" b="9857"/>
          <a:stretch/>
        </p:blipFill>
        <p:spPr>
          <a:xfrm>
            <a:off x="4943874" y="1980927"/>
            <a:ext cx="7019526" cy="435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103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3095" y="311599"/>
            <a:ext cx="973769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Numinous</a:t>
            </a:r>
            <a:r>
              <a:rPr lang="en-US" sz="2800" dirty="0"/>
              <a:t> </a:t>
            </a:r>
            <a:r>
              <a:rPr lang="en-US" sz="2800" i="1" dirty="0"/>
              <a:t>/ˈ</a:t>
            </a:r>
            <a:r>
              <a:rPr lang="en-US" sz="2800" i="1" dirty="0" err="1"/>
              <a:t>njuːmᵻnəs</a:t>
            </a:r>
            <a:r>
              <a:rPr lang="en-US" sz="2800" i="1" dirty="0"/>
              <a:t>/ </a:t>
            </a:r>
            <a:r>
              <a:rPr lang="en-US" sz="2800" dirty="0"/>
              <a:t>is an English adjective, derived from the Latin numen, meaning "arousing spiritual or religious emotion; mysterious or awe-inspiring".“</a:t>
            </a:r>
          </a:p>
          <a:p>
            <a:endParaRPr lang="en-US" sz="2800" dirty="0"/>
          </a:p>
          <a:p>
            <a:r>
              <a:rPr lang="en-US" sz="2800" dirty="0"/>
              <a:t>From the Latin </a:t>
            </a:r>
            <a:r>
              <a:rPr lang="en-US" sz="2800" i="1" dirty="0">
                <a:solidFill>
                  <a:srgbClr val="FF0000"/>
                </a:solidFill>
              </a:rPr>
              <a:t>numen</a:t>
            </a:r>
            <a:r>
              <a:rPr lang="en-US" sz="2800" dirty="0"/>
              <a:t>, that is, (in ancient Roman religion) a "deity or spirit presiding over a thing or </a:t>
            </a:r>
            <a:r>
              <a:rPr lang="en-US" sz="2800" dirty="0" err="1"/>
              <a:t>space".Meaning</a:t>
            </a:r>
            <a:r>
              <a:rPr lang="en-US" sz="2800" dirty="0"/>
              <a:t> "denoting or relating to a numen", it describes the power or presence or </a:t>
            </a:r>
            <a:r>
              <a:rPr lang="en-US" sz="2800" dirty="0" err="1"/>
              <a:t>realisation</a:t>
            </a:r>
            <a:r>
              <a:rPr lang="en-US" sz="2800" dirty="0"/>
              <a:t> of a </a:t>
            </a:r>
            <a:r>
              <a:rPr lang="en-US" sz="2800" dirty="0">
                <a:hlinkClick r:id="rId2" tooltip="Divinity"/>
              </a:rPr>
              <a:t>divinity</a:t>
            </a:r>
            <a:r>
              <a:rPr lang="en-US" sz="2800" dirty="0"/>
              <a:t>. </a:t>
            </a:r>
          </a:p>
          <a:p>
            <a:endParaRPr lang="en-US" sz="2800" dirty="0"/>
          </a:p>
          <a:p>
            <a:r>
              <a:rPr lang="en-US" sz="2800" dirty="0"/>
              <a:t>According to German theologian </a:t>
            </a:r>
            <a:r>
              <a:rPr lang="en-US" sz="2800" dirty="0">
                <a:hlinkClick r:id="rId3" tooltip="Rudolf Otto"/>
              </a:rPr>
              <a:t>Rudolf Otto</a:t>
            </a:r>
            <a:r>
              <a:rPr lang="en-US" sz="2800" dirty="0"/>
              <a:t>, the </a:t>
            </a:r>
            <a:r>
              <a:rPr lang="en-US" sz="2800" b="1" dirty="0">
                <a:solidFill>
                  <a:srgbClr val="FF0000"/>
                </a:solidFill>
              </a:rPr>
              <a:t>numinous </a:t>
            </a:r>
            <a:r>
              <a:rPr lang="en-US" sz="2800" dirty="0"/>
              <a:t>experience has the </a:t>
            </a:r>
            <a:r>
              <a:rPr lang="en-US" sz="2800" i="1" dirty="0" err="1"/>
              <a:t>mysterium</a:t>
            </a:r>
            <a:r>
              <a:rPr lang="en-US" sz="2800" i="1" dirty="0"/>
              <a:t> </a:t>
            </a:r>
            <a:r>
              <a:rPr lang="en-US" sz="2800" i="1" dirty="0" err="1"/>
              <a:t>tremendum</a:t>
            </a:r>
            <a:r>
              <a:rPr lang="en-US" sz="2800" i="1" dirty="0"/>
              <a:t>,</a:t>
            </a:r>
            <a:r>
              <a:rPr lang="en-US" sz="2800" dirty="0"/>
              <a:t> </a:t>
            </a:r>
          </a:p>
          <a:p>
            <a:pPr marL="457200" indent="-457200">
              <a:buFontTx/>
              <a:buChar char="-"/>
            </a:pPr>
            <a:r>
              <a:rPr lang="en-US" sz="2800" dirty="0"/>
              <a:t>the tendency to invoke fear and trembling, </a:t>
            </a:r>
          </a:p>
          <a:p>
            <a:pPr marL="457200" indent="-457200">
              <a:buFontTx/>
              <a:buChar char="-"/>
            </a:pPr>
            <a:r>
              <a:rPr lang="en-US" sz="2800" dirty="0"/>
              <a:t>a quality of </a:t>
            </a:r>
            <a:r>
              <a:rPr lang="en-US" sz="2800" i="1" dirty="0" err="1"/>
              <a:t>fascinans</a:t>
            </a:r>
            <a:r>
              <a:rPr lang="en-US" sz="2800" dirty="0"/>
              <a:t>, the tendency to attract, fascinate and compel</a:t>
            </a:r>
          </a:p>
        </p:txBody>
      </p:sp>
    </p:spTree>
    <p:extLst>
      <p:ext uri="{BB962C8B-B14F-4D97-AF65-F5344CB8AC3E}">
        <p14:creationId xmlns:p14="http://schemas.microsoft.com/office/powerpoint/2010/main" val="16032133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440" y="97569"/>
            <a:ext cx="5876016" cy="66147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291" y="320575"/>
            <a:ext cx="3526963" cy="27996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5442" y="3223258"/>
            <a:ext cx="3442915" cy="348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2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02772" y="393988"/>
            <a:ext cx="7662672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sz="4000" dirty="0"/>
              <a:t>The images in dreams have at their roots the myths and folklore of our culture </a:t>
            </a:r>
          </a:p>
          <a:p>
            <a:endParaRPr lang="en-US" sz="1600" dirty="0"/>
          </a:p>
          <a:p>
            <a:r>
              <a:rPr lang="en-US" sz="4400" i="1" dirty="0">
                <a:solidFill>
                  <a:srgbClr val="FF0000"/>
                </a:solidFill>
              </a:rPr>
              <a:t>You can only dream with the images and metaphors that are in your personal life, your cultural life and the collective unconscious</a:t>
            </a:r>
            <a:r>
              <a:rPr lang="en-US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53219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8264" t="2034" r="1222" b="12987"/>
          <a:stretch/>
        </p:blipFill>
        <p:spPr>
          <a:xfrm>
            <a:off x="161925" y="133350"/>
            <a:ext cx="11869726" cy="557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7206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4142" b="3847"/>
          <a:stretch/>
        </p:blipFill>
        <p:spPr>
          <a:xfrm>
            <a:off x="1690396" y="180975"/>
            <a:ext cx="6925536" cy="637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950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950" y="219075"/>
            <a:ext cx="7905750" cy="630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833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748" y="1289602"/>
            <a:ext cx="8267866" cy="53575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65748" y="413468"/>
            <a:ext cx="70115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Jung broke with Freud: </a:t>
            </a:r>
          </a:p>
        </p:txBody>
      </p:sp>
    </p:spTree>
    <p:extLst>
      <p:ext uri="{BB962C8B-B14F-4D97-AF65-F5344CB8AC3E}">
        <p14:creationId xmlns:p14="http://schemas.microsoft.com/office/powerpoint/2010/main" val="3089293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66543" y="164592"/>
            <a:ext cx="13334100" cy="1771329"/>
          </a:xfrm>
        </p:spPr>
        <p:txBody>
          <a:bodyPr>
            <a:normAutofit/>
          </a:bodyPr>
          <a:lstStyle/>
          <a:p>
            <a:r>
              <a:rPr lang="en-US" sz="5400" dirty="0"/>
              <a:t>C.G. </a:t>
            </a:r>
            <a:r>
              <a:rPr lang="en-US" sz="5400" dirty="0" err="1"/>
              <a:t>JunG</a:t>
            </a:r>
            <a:r>
              <a:rPr lang="en-US" sz="54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1" y="1627632"/>
            <a:ext cx="10901796" cy="4919472"/>
          </a:xfrm>
        </p:spPr>
        <p:txBody>
          <a:bodyPr>
            <a:noAutofit/>
          </a:bodyPr>
          <a:lstStyle/>
          <a:p>
            <a:r>
              <a:rPr lang="en-US" sz="2800" dirty="0"/>
              <a:t>So much about the mind was left out of Freud’s ideas. </a:t>
            </a:r>
          </a:p>
          <a:p>
            <a:r>
              <a:rPr lang="en-US" sz="2800" dirty="0"/>
              <a:t>Jung accepts Ego and Superego, Id and repressed desires</a:t>
            </a:r>
          </a:p>
          <a:p>
            <a:r>
              <a:rPr lang="en-US" sz="2800" dirty="0"/>
              <a:t>BUT he notices: </a:t>
            </a:r>
          </a:p>
          <a:p>
            <a:r>
              <a:rPr lang="en-US" sz="2800" dirty="0"/>
              <a:t>Themes</a:t>
            </a:r>
          </a:p>
          <a:p>
            <a:r>
              <a:rPr lang="en-US" sz="2800" dirty="0"/>
              <a:t>Mythological characters</a:t>
            </a:r>
          </a:p>
          <a:p>
            <a:r>
              <a:rPr lang="en-US" sz="2800" dirty="0"/>
              <a:t>Culture </a:t>
            </a:r>
          </a:p>
          <a:p>
            <a:r>
              <a:rPr lang="en-US" sz="2800" dirty="0"/>
              <a:t>Discovered “Collective Unconscious”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280" t="7804" r="10104" b="9343"/>
          <a:stretch/>
        </p:blipFill>
        <p:spPr>
          <a:xfrm>
            <a:off x="7029449" y="2886076"/>
            <a:ext cx="3650568" cy="366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439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62" y="859536"/>
            <a:ext cx="11879500" cy="512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313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12179"/>
            <a:ext cx="8531351" cy="663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789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760" y="183528"/>
            <a:ext cx="9171432" cy="648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08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528" y="-7844"/>
            <a:ext cx="8305456" cy="686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3136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TC104033921[[fn=Damask]]</Template>
  <TotalTime>88</TotalTime>
  <Words>559</Words>
  <Application>Microsoft Office PowerPoint</Application>
  <PresentationFormat>Widescreen</PresentationFormat>
  <Paragraphs>73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Bookman Old Style</vt:lpstr>
      <vt:lpstr>Rockwell</vt:lpstr>
      <vt:lpstr>Damask</vt:lpstr>
      <vt:lpstr>Carl Gustav Jung </vt:lpstr>
      <vt:lpstr>C.G. Jung </vt:lpstr>
      <vt:lpstr>PowerPoint Presentation</vt:lpstr>
      <vt:lpstr>PowerPoint Presentation</vt:lpstr>
      <vt:lpstr>C.G. JunG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Archetypes </vt:lpstr>
      <vt:lpstr>The Archetypes </vt:lpstr>
      <vt:lpstr>The Archetypes </vt:lpstr>
      <vt:lpstr>The Archetypes </vt:lpstr>
      <vt:lpstr>The Archetypes </vt:lpstr>
      <vt:lpstr>The Archetypes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C.G. Jung</dc:title>
  <dc:creator>Alexander Randall</dc:creator>
  <cp:lastModifiedBy>Alexander Randall</cp:lastModifiedBy>
  <cp:revision>14</cp:revision>
  <dcterms:created xsi:type="dcterms:W3CDTF">2014-03-13T18:06:56Z</dcterms:created>
  <dcterms:modified xsi:type="dcterms:W3CDTF">2024-02-22T04:18:05Z</dcterms:modified>
</cp:coreProperties>
</file>